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61" r:id="rId21"/>
    <p:sldId id="262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7" r:id="rId32"/>
    <p:sldId id="288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4763E-5BA9-E0AA-559F-F0B2FA75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B6EC59-EA6B-4757-FA6F-178FEC531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6FFE7-EC7C-73AD-49C3-8623C383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120E0-52AB-AD94-E897-94731694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A3801-6528-3714-94DB-FC5FBA5B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DE236-E2AD-A6A6-E943-ACB30AB46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C4715-CD10-B164-24B3-661BDE1D6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29B1F-7F57-2CB5-BA0B-508B16E7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E9A2D-2D13-FEA7-F578-249B7A22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A321C-1D13-E581-A6F4-DD2DEACE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4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E9855-D12A-D49A-0F08-7BB0F77D7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3BB9AD-8502-2C3B-3092-00F7072C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798B7-3E27-7ED7-78DE-60CF73F29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E43DA-03CF-D9FF-4482-B6F5DC6A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98F07-2C13-0981-20C3-7FA55DE1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5B2D-76E3-940E-3852-A7716D8C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4D123-25EA-95EA-3168-7D487055F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85B1-CB15-B00C-5BC4-89E45DA0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485A-ECB9-4972-7EFC-AD01E165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A038-4F76-C469-B313-95DE7590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6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82E6-C9F8-DD4C-A05E-A3505017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8935D-90A2-F797-BC26-6B9EE49D0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12DD4-4DDC-8E09-629A-C7460E9D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2F7B2-AF9E-99DE-D4B0-904494A0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25955-C88F-D27B-0734-8755F059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1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139C-1455-9542-CFCD-87F2C15BA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01CF-839C-EF7F-ABAB-0B33B267A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7987D-5D1A-36E0-6D05-E500F426C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9944D-66DB-42C1-08BA-04FD520D9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3758B-2DEA-76B9-C7DB-6F3F4E9BF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32163-156D-276C-3FE6-EA744838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66DB-174C-2603-0E08-6395C7377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B9EF9-20C8-3A24-358C-B56F6C32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0C067-6767-D826-1646-0FDE83128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98B5C-1A9B-253E-BE05-F6EB808AA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41DF9-A681-6874-8FD0-6C121F463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6022D-FE04-F61D-8BD5-DA797230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CB305-7D31-37EC-A6A2-0A8B8491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AAB37-AFF3-D709-F91B-D91EAB4A7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9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6B32-3919-D93B-234D-778135FA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B629E-A123-D82C-7406-1F2759B7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3A0F6-C9C1-D756-AB24-3F1DDB08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68386-1A39-65CD-7843-37602A25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0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787F3-922E-9B0C-D316-D3ACE0C48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82B5D-DB74-6BAF-7537-1956082F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34D78-FBDA-3504-9818-504CC3F7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7751-B2CD-8832-BF57-2D60AC29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F307E-E8AC-B60C-CD92-9142AF13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FBDC3-13B9-91E7-AE6E-A4E7AF6E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1ECDE-266F-D9B4-3AB8-40DE8ACA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4F6B5-8252-7788-27AF-BE90F8AD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0455A-51CB-51BA-4706-C8082CDF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0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2F2F-717A-9F9D-B2F6-81D03A71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35D50-0312-3251-1AD2-92F38A989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3E3EE-5F0E-00D8-2DF8-7DC531CEB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EA343-8592-D225-633C-0B801796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88BC3-2D27-A258-E53A-8802DFC3B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10E12-9908-AB70-9517-0B298B29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30C5BA-26E1-AF76-B204-97E9B0F37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8FEA2-B5B1-3367-B885-3CA3C3C89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36C3A-ED35-3400-D43A-DEA3D65170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C66E-8018-4C0B-A869-1931779FC260}" type="datetimeFigureOut">
              <a:rPr lang="en-US" smtClean="0"/>
              <a:t>08/01/23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E391-41C5-5B55-A5AB-608A366BD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395DD-2F49-0C22-44DF-CBFE6E43C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59E2-B89D-4610-B025-DD7A7D57C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7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veteriankey.com%2Fwp-content%2Fuploads%2F2016%2F09%2FB9780721693231500970_gr1.jpg&amp;tbnid=vYCQMZc5Z3zc9M&amp;vet=12ahUKEwiE2-rDwbuAAxUcEt4AHXVjAjkQMygCegUIARDLAQ..i&amp;imgrefurl=https%3A%2F%2Fveteriankey.com%2Freproductive-physiology-and-endocrinology-of-boars%2F&amp;docid=aZ7wumWwy5k2DM&amp;w=372&amp;h=313&amp;q=swine%20boar%20reproductive%20tract&amp;client=firefox-b-1-d&amp;ved=2ahUKEwiE2-rDwbuAAxUcEt4AHXVjAjkQMygCegUIARDLAQ" TargetMode="External"/><Relationship Id="rId2" Type="http://schemas.openxmlformats.org/officeDocument/2006/relationships/hyperlink" Target="https://www.google.com/imgres?imgurl=https%3A%2F%2Fwww.ansc.purdue.edu%2Fpork-archive%2Fpubs%2FReproSow%2Fanatomy1.jpg&amp;tbnid=zjBBnfEOMNpPeM&amp;vet=12ahUKEwj93qDtuLmAAxUOFd4AHUoHAyUQMygCegUIARCUAQ..i&amp;imgrefurl=https%3A%2F%2Fwww.ansc.purdue.edu%2Fpork-archive%2Fpubs%2FReproSow.htm&amp;docid=a9L2ogr-Ik-0wM&amp;w=653&amp;h=463&amp;q=swine%20reproductive%20anatomy%20from%20skillathon&amp;client=firefox-b-1-d&amp;ved=2ahUKEwj93qDtuLmAAxUOFd4AHUoHAyUQMygCegUIARCUA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m/imgres?imgurl=https%3A%2F%2Fclipart-library.com%2Fimage_gallery%2F133803.png&amp;tbnid=cIiy7kDU4d1ibM&amp;vet=12ahUKEwi96tqKyruAAxXqFd4AHXwcCucQMygDegUIARCFAg..i&amp;imgrefurl=https%3A%2F%2Fclipart-library.com%2Fquizzes-cliparts.html&amp;docid=b2qlEgEqmcJTkM&amp;w=297&amp;h=300&amp;q=quiz%20clipart&amp;hl=en&amp;client=firefox-b-1-d&amp;ved=2ahUKEwi96tqKyruAAxXqFd4AHXwcCucQMygDegUIARCFA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google.com/imgres?imgurl=https%3A%2F%2Fwww.ansc.purdue.edu%2Fpork-archive%2Fpubs%2FReproSow%2Fanatomy1.jpg&amp;tbnid=zjBBnfEOMNpPeM&amp;vet=12ahUKEwj93qDtuLmAAxUOFd4AHUoHAyUQMygCegUIARCUAQ..i&amp;imgrefurl=https%3A%2F%2Fwww.ansc.purdue.edu%2Fpork-archive%2Fpubs%2FReproSow.htm&amp;docid=a9L2ogr-Ik-0wM&amp;w=653&amp;h=463&amp;q=swine%20reproductive%20anatomy%20from%20skillathon&amp;client=firefox-b-1-d&amp;ved=2ahUKEwj93qDtuLmAAxUOFd4AHUoHAyUQMygCegUIARCUA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4B7A5-4953-C433-AB9F-A5E6573F6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800" b="0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2023 </a:t>
            </a:r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</a:rPr>
              <a:t>Swine Reproductive Anatomy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866C8-34B5-B23C-7693-41C9F71E4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 rtl="0">
              <a:spcBef>
                <a:spcPts val="1000"/>
              </a:spcBef>
              <a:spcAft>
                <a:spcPts val="0"/>
              </a:spcAft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National Junior Swine Association</a:t>
            </a:r>
            <a:endParaRPr lang="en-US">
              <a:solidFill>
                <a:srgbClr val="FFFFFF"/>
              </a:solidFill>
              <a:effectLst/>
            </a:endParaRPr>
          </a:p>
          <a:p>
            <a:pPr algn="l" rtl="0">
              <a:spcBef>
                <a:spcPts val="1000"/>
              </a:spcBef>
              <a:spcAft>
                <a:spcPts val="0"/>
              </a:spcAft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Skillathon Resource</a:t>
            </a:r>
            <a:endParaRPr lang="en-US">
              <a:solidFill>
                <a:srgbClr val="FFFFFF"/>
              </a:solidFill>
              <a:effectLst/>
            </a:endParaRPr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1041" name="Oval 1040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DC0EA3-FAC9-2875-0C3B-2C26A262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0559" y="2198672"/>
            <a:ext cx="3737164" cy="24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3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Vulva</a:t>
            </a:r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B89705A-75BC-1D98-827F-B9C2ED7C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74" y="2714799"/>
            <a:ext cx="5752462" cy="40719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external opening of the female reproductive tract. It usually becomes red and swollen during estrus.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7289203" y="625072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084948" y="6345262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3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Vagina</a:t>
            </a:r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B89705A-75BC-1D98-827F-B9C2ED7C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74" y="2714799"/>
            <a:ext cx="5752462" cy="40719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Connects the vulva to the cervix and serves as a passageway for piglets during farrowing. Also is connected to the bladder and serves as a passageway for urine.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7180553" y="6302469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439273" y="3979240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084948" y="6345262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FD3D0-E375-F93F-40A6-BCE4D666468C}"/>
              </a:ext>
            </a:extLst>
          </p:cNvPr>
          <p:cNvSpPr/>
          <p:nvPr/>
        </p:nvSpPr>
        <p:spPr>
          <a:xfrm>
            <a:off x="4776029" y="2714799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Urethra</a:t>
            </a:r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B89705A-75BC-1D98-827F-B9C2ED7C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74" y="2714799"/>
            <a:ext cx="5752462" cy="40719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tube that connects the bladder to the vagina to transport urine out of the body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7180553" y="6302469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439273" y="3979240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084948" y="6345262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FD3D0-E375-F93F-40A6-BCE4D666468C}"/>
              </a:ext>
            </a:extLst>
          </p:cNvPr>
          <p:cNvSpPr/>
          <p:nvPr/>
        </p:nvSpPr>
        <p:spPr>
          <a:xfrm>
            <a:off x="3852202" y="2592815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DDFEC-D0E2-0B78-FCC7-11EF08376A24}"/>
              </a:ext>
            </a:extLst>
          </p:cNvPr>
          <p:cNvSpPr/>
          <p:nvPr/>
        </p:nvSpPr>
        <p:spPr>
          <a:xfrm>
            <a:off x="7839173" y="2758077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Bladder</a:t>
            </a:r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B89705A-75BC-1D98-827F-B9C2ED7C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74" y="2714799"/>
            <a:ext cx="5752462" cy="40719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sac that contains and holds urine before it is transported out of the body.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7180553" y="6302469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439273" y="3979240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084948" y="6345262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6FD3D0-E375-F93F-40A6-BCE4D666468C}"/>
              </a:ext>
            </a:extLst>
          </p:cNvPr>
          <p:cNvSpPr/>
          <p:nvPr/>
        </p:nvSpPr>
        <p:spPr>
          <a:xfrm>
            <a:off x="6821646" y="2740739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0284A-9323-C00B-0417-09B1AAB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Boar Anatomy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BC21-48A7-3B26-B1C8-112A367C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endParaRPr lang="en-US" sz="2200">
              <a:effectLst/>
              <a:hlinkClick r:id="rId2"/>
            </a:endParaRPr>
          </a:p>
          <a:p>
            <a:endParaRPr lang="en-US" sz="2200"/>
          </a:p>
        </p:txBody>
      </p:sp>
      <p:pic>
        <p:nvPicPr>
          <p:cNvPr id="1026" name="Picture 2" descr="Reproductive Physiology and Endocrinology of Boars | Veterian Key">
            <a:hlinkClick r:id="rId3"/>
            <a:extLst>
              <a:ext uri="{FF2B5EF4-FFF2-40B4-BE49-F238E27FC236}">
                <a16:creationId xmlns:a16="http://schemas.microsoft.com/office/drawing/2014/main" id="{226427D4-B352-2DDB-689D-C8DAE9588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134005"/>
            <a:ext cx="5458968" cy="458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1163-9F25-2B00-3245-58B4C1F3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Epididymis</a:t>
            </a:r>
          </a:p>
        </p:txBody>
      </p:sp>
      <p:pic>
        <p:nvPicPr>
          <p:cNvPr id="5" name="Content Placeholder 4" descr="A diagram of the reproductive system&#10;&#10;Description automatically generated">
            <a:extLst>
              <a:ext uri="{FF2B5EF4-FFF2-40B4-BE49-F238E27FC236}">
                <a16:creationId xmlns:a16="http://schemas.microsoft.com/office/drawing/2014/main" id="{25A447BA-1557-17BE-15A0-2EAFAA5BA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0"/>
          <a:stretch/>
        </p:blipFill>
        <p:spPr>
          <a:xfrm>
            <a:off x="2884603" y="2188678"/>
            <a:ext cx="6617616" cy="490843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99C2E3-5005-96A3-0909-4D6986EB6186}"/>
              </a:ext>
            </a:extLst>
          </p:cNvPr>
          <p:cNvSpPr txBox="1">
            <a:spLocks/>
          </p:cNvSpPr>
          <p:nvPr/>
        </p:nvSpPr>
        <p:spPr>
          <a:xfrm>
            <a:off x="74629" y="1142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coiled tube attached to the upper surface of the testicle where sperm is stored. The sperm leaving the epididymis enters the vas deferens.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AB767-E006-88AD-529C-25BF146E54B6}"/>
              </a:ext>
            </a:extLst>
          </p:cNvPr>
          <p:cNvSpPr/>
          <p:nvPr/>
        </p:nvSpPr>
        <p:spPr>
          <a:xfrm>
            <a:off x="3780148" y="4506012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14AAB2-D036-C136-D1B2-D07489E4FB87}"/>
              </a:ext>
            </a:extLst>
          </p:cNvPr>
          <p:cNvSpPr/>
          <p:nvPr/>
        </p:nvSpPr>
        <p:spPr>
          <a:xfrm>
            <a:off x="4569643" y="3061354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D72F7-0854-7AE0-FC1B-AB3B79F89992}"/>
              </a:ext>
            </a:extLst>
          </p:cNvPr>
          <p:cNvSpPr/>
          <p:nvPr/>
        </p:nvSpPr>
        <p:spPr>
          <a:xfrm>
            <a:off x="3481633" y="3796645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0C508-7D1D-E6C0-20B5-CDEA1D5881B1}"/>
              </a:ext>
            </a:extLst>
          </p:cNvPr>
          <p:cNvSpPr/>
          <p:nvPr/>
        </p:nvSpPr>
        <p:spPr>
          <a:xfrm>
            <a:off x="3034050" y="4703142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51AEB-B0BF-6F77-8EAA-CFDA509DA8F1}"/>
              </a:ext>
            </a:extLst>
          </p:cNvPr>
          <p:cNvSpPr/>
          <p:nvPr/>
        </p:nvSpPr>
        <p:spPr>
          <a:xfrm>
            <a:off x="3110625" y="6301548"/>
            <a:ext cx="984297" cy="318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AB788-4931-A1C3-080F-EAE50A5DF1A5}"/>
              </a:ext>
            </a:extLst>
          </p:cNvPr>
          <p:cNvSpPr/>
          <p:nvPr/>
        </p:nvSpPr>
        <p:spPr>
          <a:xfrm>
            <a:off x="4857947" y="6301548"/>
            <a:ext cx="1145288" cy="36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FDD44-0AAF-61ED-7C02-79575ADBCDA9}"/>
              </a:ext>
            </a:extLst>
          </p:cNvPr>
          <p:cNvSpPr/>
          <p:nvPr/>
        </p:nvSpPr>
        <p:spPr>
          <a:xfrm>
            <a:off x="7553486" y="5848046"/>
            <a:ext cx="84618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42635-C5A1-9D65-E021-6569ABE00030}"/>
              </a:ext>
            </a:extLst>
          </p:cNvPr>
          <p:cNvSpPr/>
          <p:nvPr/>
        </p:nvSpPr>
        <p:spPr>
          <a:xfrm>
            <a:off x="8085485" y="5658210"/>
            <a:ext cx="105056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97571-9548-4ABE-967C-23A614A460AE}"/>
              </a:ext>
            </a:extLst>
          </p:cNvPr>
          <p:cNvSpPr/>
          <p:nvPr/>
        </p:nvSpPr>
        <p:spPr>
          <a:xfrm flipH="1">
            <a:off x="7775352" y="3796645"/>
            <a:ext cx="1241425" cy="465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43E92-9DA5-547A-FB50-EC010C45E736}"/>
              </a:ext>
            </a:extLst>
          </p:cNvPr>
          <p:cNvSpPr/>
          <p:nvPr/>
        </p:nvSpPr>
        <p:spPr>
          <a:xfrm>
            <a:off x="8003586" y="4029272"/>
            <a:ext cx="1241425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B8B0F-54D6-F297-60B2-C533A7E1EFAA}"/>
              </a:ext>
            </a:extLst>
          </p:cNvPr>
          <p:cNvSpPr/>
          <p:nvPr/>
        </p:nvSpPr>
        <p:spPr>
          <a:xfrm>
            <a:off x="6096000" y="3330981"/>
            <a:ext cx="1376314" cy="16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9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1163-9F25-2B00-3245-58B4C1F3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Scrotum</a:t>
            </a:r>
          </a:p>
        </p:txBody>
      </p:sp>
      <p:pic>
        <p:nvPicPr>
          <p:cNvPr id="5" name="Content Placeholder 4" descr="A diagram of the reproductive system&#10;&#10;Description automatically generated">
            <a:extLst>
              <a:ext uri="{FF2B5EF4-FFF2-40B4-BE49-F238E27FC236}">
                <a16:creationId xmlns:a16="http://schemas.microsoft.com/office/drawing/2014/main" id="{25A447BA-1557-17BE-15A0-2EAFAA5BA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0"/>
          <a:stretch/>
        </p:blipFill>
        <p:spPr>
          <a:xfrm>
            <a:off x="2938267" y="2248926"/>
            <a:ext cx="6617616" cy="490843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99C2E3-5005-96A3-0909-4D6986EB6186}"/>
              </a:ext>
            </a:extLst>
          </p:cNvPr>
          <p:cNvSpPr txBox="1">
            <a:spLocks/>
          </p:cNvSpPr>
          <p:nvPr/>
        </p:nvSpPr>
        <p:spPr>
          <a:xfrm>
            <a:off x="74629" y="1033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the pliable skin that surrounds the testes that contracts during cold environments and relaxes during hot environments.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AB767-E006-88AD-529C-25BF146E54B6}"/>
              </a:ext>
            </a:extLst>
          </p:cNvPr>
          <p:cNvSpPr/>
          <p:nvPr/>
        </p:nvSpPr>
        <p:spPr>
          <a:xfrm>
            <a:off x="3817990" y="4552309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14AAB2-D036-C136-D1B2-D07489E4FB87}"/>
              </a:ext>
            </a:extLst>
          </p:cNvPr>
          <p:cNvSpPr/>
          <p:nvPr/>
        </p:nvSpPr>
        <p:spPr>
          <a:xfrm>
            <a:off x="4626921" y="3061354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D72F7-0854-7AE0-FC1B-AB3B79F89992}"/>
              </a:ext>
            </a:extLst>
          </p:cNvPr>
          <p:cNvSpPr/>
          <p:nvPr/>
        </p:nvSpPr>
        <p:spPr>
          <a:xfrm>
            <a:off x="3602773" y="3763202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0C508-7D1D-E6C0-20B5-CDEA1D5881B1}"/>
              </a:ext>
            </a:extLst>
          </p:cNvPr>
          <p:cNvSpPr/>
          <p:nvPr/>
        </p:nvSpPr>
        <p:spPr>
          <a:xfrm>
            <a:off x="3034050" y="4703142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51AEB-B0BF-6F77-8EAA-CFDA509DA8F1}"/>
              </a:ext>
            </a:extLst>
          </p:cNvPr>
          <p:cNvSpPr/>
          <p:nvPr/>
        </p:nvSpPr>
        <p:spPr>
          <a:xfrm>
            <a:off x="3110625" y="6301548"/>
            <a:ext cx="984297" cy="318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AB788-4931-A1C3-080F-EAE50A5DF1A5}"/>
              </a:ext>
            </a:extLst>
          </p:cNvPr>
          <p:cNvSpPr/>
          <p:nvPr/>
        </p:nvSpPr>
        <p:spPr>
          <a:xfrm>
            <a:off x="4857947" y="6301548"/>
            <a:ext cx="1145288" cy="36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FDD44-0AAF-61ED-7C02-79575ADBCDA9}"/>
              </a:ext>
            </a:extLst>
          </p:cNvPr>
          <p:cNvSpPr/>
          <p:nvPr/>
        </p:nvSpPr>
        <p:spPr>
          <a:xfrm>
            <a:off x="8232497" y="4968575"/>
            <a:ext cx="95674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42635-C5A1-9D65-E021-6569ABE00030}"/>
              </a:ext>
            </a:extLst>
          </p:cNvPr>
          <p:cNvSpPr/>
          <p:nvPr/>
        </p:nvSpPr>
        <p:spPr>
          <a:xfrm>
            <a:off x="7667553" y="5968599"/>
            <a:ext cx="956745" cy="27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97571-9548-4ABE-967C-23A614A460AE}"/>
              </a:ext>
            </a:extLst>
          </p:cNvPr>
          <p:cNvSpPr/>
          <p:nvPr/>
        </p:nvSpPr>
        <p:spPr>
          <a:xfrm flipH="1">
            <a:off x="7797756" y="3844767"/>
            <a:ext cx="1241425" cy="465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43E92-9DA5-547A-FB50-EC010C45E736}"/>
              </a:ext>
            </a:extLst>
          </p:cNvPr>
          <p:cNvSpPr/>
          <p:nvPr/>
        </p:nvSpPr>
        <p:spPr>
          <a:xfrm>
            <a:off x="8102805" y="4155339"/>
            <a:ext cx="1241425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B8B0F-54D6-F297-60B2-C533A7E1EFAA}"/>
              </a:ext>
            </a:extLst>
          </p:cNvPr>
          <p:cNvSpPr/>
          <p:nvPr/>
        </p:nvSpPr>
        <p:spPr>
          <a:xfrm>
            <a:off x="6096000" y="3393449"/>
            <a:ext cx="1376314" cy="16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AFBC1-11D1-E9BF-E450-35889137994A}"/>
              </a:ext>
            </a:extLst>
          </p:cNvPr>
          <p:cNvSpPr/>
          <p:nvPr/>
        </p:nvSpPr>
        <p:spPr>
          <a:xfrm>
            <a:off x="6683831" y="6212642"/>
            <a:ext cx="95674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68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1163-9F25-2B00-3245-58B4C1F3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Testes</a:t>
            </a:r>
          </a:p>
        </p:txBody>
      </p:sp>
      <p:pic>
        <p:nvPicPr>
          <p:cNvPr id="5" name="Content Placeholder 4" descr="A diagram of the reproductive system&#10;&#10;Description automatically generated">
            <a:extLst>
              <a:ext uri="{FF2B5EF4-FFF2-40B4-BE49-F238E27FC236}">
                <a16:creationId xmlns:a16="http://schemas.microsoft.com/office/drawing/2014/main" id="{25A447BA-1557-17BE-15A0-2EAFAA5BA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0"/>
          <a:stretch/>
        </p:blipFill>
        <p:spPr>
          <a:xfrm>
            <a:off x="2938267" y="2248926"/>
            <a:ext cx="6617616" cy="490843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99C2E3-5005-96A3-0909-4D6986EB6186}"/>
              </a:ext>
            </a:extLst>
          </p:cNvPr>
          <p:cNvSpPr txBox="1">
            <a:spLocks/>
          </p:cNvSpPr>
          <p:nvPr/>
        </p:nvSpPr>
        <p:spPr>
          <a:xfrm>
            <a:off x="74629" y="1033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two structures in which </a:t>
            </a:r>
            <a:r>
              <a:rPr lang="en-US" dirty="0" err="1"/>
              <a:t>sthe</a:t>
            </a:r>
            <a:r>
              <a:rPr lang="en-US" dirty="0"/>
              <a:t> sperm is produced.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AB767-E006-88AD-529C-25BF146E54B6}"/>
              </a:ext>
            </a:extLst>
          </p:cNvPr>
          <p:cNvSpPr/>
          <p:nvPr/>
        </p:nvSpPr>
        <p:spPr>
          <a:xfrm>
            <a:off x="3817990" y="4552309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14AAB2-D036-C136-D1B2-D07489E4FB87}"/>
              </a:ext>
            </a:extLst>
          </p:cNvPr>
          <p:cNvSpPr/>
          <p:nvPr/>
        </p:nvSpPr>
        <p:spPr>
          <a:xfrm>
            <a:off x="4626921" y="3061354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D72F7-0854-7AE0-FC1B-AB3B79F89992}"/>
              </a:ext>
            </a:extLst>
          </p:cNvPr>
          <p:cNvSpPr/>
          <p:nvPr/>
        </p:nvSpPr>
        <p:spPr>
          <a:xfrm>
            <a:off x="3602773" y="3763202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0C508-7D1D-E6C0-20B5-CDEA1D5881B1}"/>
              </a:ext>
            </a:extLst>
          </p:cNvPr>
          <p:cNvSpPr/>
          <p:nvPr/>
        </p:nvSpPr>
        <p:spPr>
          <a:xfrm>
            <a:off x="3034050" y="4703142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51AEB-B0BF-6F77-8EAA-CFDA509DA8F1}"/>
              </a:ext>
            </a:extLst>
          </p:cNvPr>
          <p:cNvSpPr/>
          <p:nvPr/>
        </p:nvSpPr>
        <p:spPr>
          <a:xfrm>
            <a:off x="3110625" y="6301548"/>
            <a:ext cx="984297" cy="318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AB788-4931-A1C3-080F-EAE50A5DF1A5}"/>
              </a:ext>
            </a:extLst>
          </p:cNvPr>
          <p:cNvSpPr/>
          <p:nvPr/>
        </p:nvSpPr>
        <p:spPr>
          <a:xfrm>
            <a:off x="4857947" y="6301548"/>
            <a:ext cx="1145288" cy="36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FDD44-0AAF-61ED-7C02-79575ADBCDA9}"/>
              </a:ext>
            </a:extLst>
          </p:cNvPr>
          <p:cNvSpPr/>
          <p:nvPr/>
        </p:nvSpPr>
        <p:spPr>
          <a:xfrm>
            <a:off x="8232497" y="4968575"/>
            <a:ext cx="95674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42635-C5A1-9D65-E021-6569ABE00030}"/>
              </a:ext>
            </a:extLst>
          </p:cNvPr>
          <p:cNvSpPr/>
          <p:nvPr/>
        </p:nvSpPr>
        <p:spPr>
          <a:xfrm>
            <a:off x="8154704" y="5613811"/>
            <a:ext cx="956745" cy="27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97571-9548-4ABE-967C-23A614A460AE}"/>
              </a:ext>
            </a:extLst>
          </p:cNvPr>
          <p:cNvSpPr/>
          <p:nvPr/>
        </p:nvSpPr>
        <p:spPr>
          <a:xfrm flipH="1">
            <a:off x="7797756" y="3844767"/>
            <a:ext cx="1241425" cy="465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43E92-9DA5-547A-FB50-EC010C45E736}"/>
              </a:ext>
            </a:extLst>
          </p:cNvPr>
          <p:cNvSpPr/>
          <p:nvPr/>
        </p:nvSpPr>
        <p:spPr>
          <a:xfrm>
            <a:off x="8102805" y="4155339"/>
            <a:ext cx="1241425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B8B0F-54D6-F297-60B2-C533A7E1EFAA}"/>
              </a:ext>
            </a:extLst>
          </p:cNvPr>
          <p:cNvSpPr/>
          <p:nvPr/>
        </p:nvSpPr>
        <p:spPr>
          <a:xfrm>
            <a:off x="6096000" y="3393449"/>
            <a:ext cx="1376314" cy="16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AFBC1-11D1-E9BF-E450-35889137994A}"/>
              </a:ext>
            </a:extLst>
          </p:cNvPr>
          <p:cNvSpPr/>
          <p:nvPr/>
        </p:nvSpPr>
        <p:spPr>
          <a:xfrm>
            <a:off x="6766260" y="6212642"/>
            <a:ext cx="95674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20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1163-9F25-2B00-3245-58B4C1F3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Spermatic Cord</a:t>
            </a:r>
          </a:p>
        </p:txBody>
      </p:sp>
      <p:pic>
        <p:nvPicPr>
          <p:cNvPr id="5" name="Content Placeholder 4" descr="A diagram of the reproductive system&#10;&#10;Description automatically generated">
            <a:extLst>
              <a:ext uri="{FF2B5EF4-FFF2-40B4-BE49-F238E27FC236}">
                <a16:creationId xmlns:a16="http://schemas.microsoft.com/office/drawing/2014/main" id="{25A447BA-1557-17BE-15A0-2EAFAA5BA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0"/>
          <a:stretch/>
        </p:blipFill>
        <p:spPr>
          <a:xfrm>
            <a:off x="2938267" y="2248926"/>
            <a:ext cx="6617616" cy="490843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99C2E3-5005-96A3-0909-4D6986EB6186}"/>
              </a:ext>
            </a:extLst>
          </p:cNvPr>
          <p:cNvSpPr txBox="1">
            <a:spLocks/>
          </p:cNvSpPr>
          <p:nvPr/>
        </p:nvSpPr>
        <p:spPr>
          <a:xfrm>
            <a:off x="74629" y="1033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Fibrous cord, containing the vas deferens and blood vessels, by which the testicles are suspended.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AB767-E006-88AD-529C-25BF146E54B6}"/>
              </a:ext>
            </a:extLst>
          </p:cNvPr>
          <p:cNvSpPr/>
          <p:nvPr/>
        </p:nvSpPr>
        <p:spPr>
          <a:xfrm>
            <a:off x="2851028" y="5068585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14AAB2-D036-C136-D1B2-D07489E4FB87}"/>
              </a:ext>
            </a:extLst>
          </p:cNvPr>
          <p:cNvSpPr/>
          <p:nvPr/>
        </p:nvSpPr>
        <p:spPr>
          <a:xfrm>
            <a:off x="4626921" y="3153105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D72F7-0854-7AE0-FC1B-AB3B79F89992}"/>
              </a:ext>
            </a:extLst>
          </p:cNvPr>
          <p:cNvSpPr/>
          <p:nvPr/>
        </p:nvSpPr>
        <p:spPr>
          <a:xfrm>
            <a:off x="3706088" y="3738715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0C508-7D1D-E6C0-20B5-CDEA1D5881B1}"/>
              </a:ext>
            </a:extLst>
          </p:cNvPr>
          <p:cNvSpPr/>
          <p:nvPr/>
        </p:nvSpPr>
        <p:spPr>
          <a:xfrm>
            <a:off x="3813320" y="5068585"/>
            <a:ext cx="1376314" cy="267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51AEB-B0BF-6F77-8EAA-CFDA509DA8F1}"/>
              </a:ext>
            </a:extLst>
          </p:cNvPr>
          <p:cNvSpPr/>
          <p:nvPr/>
        </p:nvSpPr>
        <p:spPr>
          <a:xfrm>
            <a:off x="3110625" y="6301548"/>
            <a:ext cx="984297" cy="318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AB788-4931-A1C3-080F-EAE50A5DF1A5}"/>
              </a:ext>
            </a:extLst>
          </p:cNvPr>
          <p:cNvSpPr/>
          <p:nvPr/>
        </p:nvSpPr>
        <p:spPr>
          <a:xfrm>
            <a:off x="4857947" y="6301548"/>
            <a:ext cx="1145288" cy="36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FDD44-0AAF-61ED-7C02-79575ADBCDA9}"/>
              </a:ext>
            </a:extLst>
          </p:cNvPr>
          <p:cNvSpPr/>
          <p:nvPr/>
        </p:nvSpPr>
        <p:spPr>
          <a:xfrm>
            <a:off x="8232497" y="4968575"/>
            <a:ext cx="95674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42635-C5A1-9D65-E021-6569ABE00030}"/>
              </a:ext>
            </a:extLst>
          </p:cNvPr>
          <p:cNvSpPr/>
          <p:nvPr/>
        </p:nvSpPr>
        <p:spPr>
          <a:xfrm>
            <a:off x="7593518" y="5975866"/>
            <a:ext cx="956745" cy="27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97571-9548-4ABE-967C-23A614A460AE}"/>
              </a:ext>
            </a:extLst>
          </p:cNvPr>
          <p:cNvSpPr/>
          <p:nvPr/>
        </p:nvSpPr>
        <p:spPr>
          <a:xfrm flipH="1">
            <a:off x="7797756" y="3844767"/>
            <a:ext cx="1241425" cy="465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43E92-9DA5-547A-FB50-EC010C45E736}"/>
              </a:ext>
            </a:extLst>
          </p:cNvPr>
          <p:cNvSpPr/>
          <p:nvPr/>
        </p:nvSpPr>
        <p:spPr>
          <a:xfrm>
            <a:off x="8071891" y="4233284"/>
            <a:ext cx="1241425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B8B0F-54D6-F297-60B2-C533A7E1EFAA}"/>
              </a:ext>
            </a:extLst>
          </p:cNvPr>
          <p:cNvSpPr/>
          <p:nvPr/>
        </p:nvSpPr>
        <p:spPr>
          <a:xfrm>
            <a:off x="6096000" y="3393449"/>
            <a:ext cx="1376314" cy="16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AFBC1-11D1-E9BF-E450-35889137994A}"/>
              </a:ext>
            </a:extLst>
          </p:cNvPr>
          <p:cNvSpPr/>
          <p:nvPr/>
        </p:nvSpPr>
        <p:spPr>
          <a:xfrm>
            <a:off x="6686369" y="6212642"/>
            <a:ext cx="95674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300FD7-8223-4BD9-1AE7-DBABBD21AD5F}"/>
              </a:ext>
            </a:extLst>
          </p:cNvPr>
          <p:cNvSpPr/>
          <p:nvPr/>
        </p:nvSpPr>
        <p:spPr>
          <a:xfrm>
            <a:off x="8214230" y="5636477"/>
            <a:ext cx="956745" cy="27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60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51163-9F25-2B00-3245-58B4C1F3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Vas Deferens</a:t>
            </a:r>
          </a:p>
        </p:txBody>
      </p:sp>
      <p:pic>
        <p:nvPicPr>
          <p:cNvPr id="5" name="Content Placeholder 4" descr="A diagram of the reproductive system&#10;&#10;Description automatically generated">
            <a:extLst>
              <a:ext uri="{FF2B5EF4-FFF2-40B4-BE49-F238E27FC236}">
                <a16:creationId xmlns:a16="http://schemas.microsoft.com/office/drawing/2014/main" id="{25A447BA-1557-17BE-15A0-2EAFAA5BA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0"/>
          <a:stretch/>
        </p:blipFill>
        <p:spPr>
          <a:xfrm>
            <a:off x="2938267" y="2248926"/>
            <a:ext cx="6617616" cy="490843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99C2E3-5005-96A3-0909-4D6986EB6186}"/>
              </a:ext>
            </a:extLst>
          </p:cNvPr>
          <p:cNvSpPr txBox="1">
            <a:spLocks/>
          </p:cNvSpPr>
          <p:nvPr/>
        </p:nvSpPr>
        <p:spPr>
          <a:xfrm>
            <a:off x="74629" y="1033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muscular tube that transports the sperm during ejaculation, from the tail of the epididymis on the testes.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AB767-E006-88AD-529C-25BF146E54B6}"/>
              </a:ext>
            </a:extLst>
          </p:cNvPr>
          <p:cNvSpPr/>
          <p:nvPr/>
        </p:nvSpPr>
        <p:spPr>
          <a:xfrm>
            <a:off x="3817990" y="4552309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14AAB2-D036-C136-D1B2-D07489E4FB87}"/>
              </a:ext>
            </a:extLst>
          </p:cNvPr>
          <p:cNvSpPr/>
          <p:nvPr/>
        </p:nvSpPr>
        <p:spPr>
          <a:xfrm>
            <a:off x="4626921" y="3061354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D72F7-0854-7AE0-FC1B-AB3B79F89992}"/>
              </a:ext>
            </a:extLst>
          </p:cNvPr>
          <p:cNvSpPr/>
          <p:nvPr/>
        </p:nvSpPr>
        <p:spPr>
          <a:xfrm>
            <a:off x="3602773" y="3763202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0C508-7D1D-E6C0-20B5-CDEA1D5881B1}"/>
              </a:ext>
            </a:extLst>
          </p:cNvPr>
          <p:cNvSpPr/>
          <p:nvPr/>
        </p:nvSpPr>
        <p:spPr>
          <a:xfrm>
            <a:off x="3034050" y="4703142"/>
            <a:ext cx="1376314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51AEB-B0BF-6F77-8EAA-CFDA509DA8F1}"/>
              </a:ext>
            </a:extLst>
          </p:cNvPr>
          <p:cNvSpPr/>
          <p:nvPr/>
        </p:nvSpPr>
        <p:spPr>
          <a:xfrm>
            <a:off x="3110625" y="6301548"/>
            <a:ext cx="984297" cy="318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8AB788-4931-A1C3-080F-EAE50A5DF1A5}"/>
              </a:ext>
            </a:extLst>
          </p:cNvPr>
          <p:cNvSpPr/>
          <p:nvPr/>
        </p:nvSpPr>
        <p:spPr>
          <a:xfrm>
            <a:off x="4857947" y="6301548"/>
            <a:ext cx="1145288" cy="3676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FDD44-0AAF-61ED-7C02-79575ADBCDA9}"/>
              </a:ext>
            </a:extLst>
          </p:cNvPr>
          <p:cNvSpPr/>
          <p:nvPr/>
        </p:nvSpPr>
        <p:spPr>
          <a:xfrm>
            <a:off x="8245144" y="4979493"/>
            <a:ext cx="95674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42635-C5A1-9D65-E021-6569ABE00030}"/>
              </a:ext>
            </a:extLst>
          </p:cNvPr>
          <p:cNvSpPr/>
          <p:nvPr/>
        </p:nvSpPr>
        <p:spPr>
          <a:xfrm>
            <a:off x="8154704" y="5613811"/>
            <a:ext cx="956745" cy="27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897571-9548-4ABE-967C-23A614A460AE}"/>
              </a:ext>
            </a:extLst>
          </p:cNvPr>
          <p:cNvSpPr/>
          <p:nvPr/>
        </p:nvSpPr>
        <p:spPr>
          <a:xfrm flipH="1">
            <a:off x="7797756" y="3844767"/>
            <a:ext cx="1241425" cy="465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43E92-9DA5-547A-FB50-EC010C45E736}"/>
              </a:ext>
            </a:extLst>
          </p:cNvPr>
          <p:cNvSpPr/>
          <p:nvPr/>
        </p:nvSpPr>
        <p:spPr>
          <a:xfrm>
            <a:off x="8102803" y="3909466"/>
            <a:ext cx="1241425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3B8B0F-54D6-F297-60B2-C533A7E1EFAA}"/>
              </a:ext>
            </a:extLst>
          </p:cNvPr>
          <p:cNvSpPr/>
          <p:nvPr/>
        </p:nvSpPr>
        <p:spPr>
          <a:xfrm>
            <a:off x="6096000" y="3393449"/>
            <a:ext cx="1376314" cy="168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AFBC1-11D1-E9BF-E450-35889137994A}"/>
              </a:ext>
            </a:extLst>
          </p:cNvPr>
          <p:cNvSpPr/>
          <p:nvPr/>
        </p:nvSpPr>
        <p:spPr>
          <a:xfrm>
            <a:off x="6766260" y="6212642"/>
            <a:ext cx="956745" cy="545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6E47E5-1690-5BE3-71CF-5D1FED74F53B}"/>
              </a:ext>
            </a:extLst>
          </p:cNvPr>
          <p:cNvSpPr/>
          <p:nvPr/>
        </p:nvSpPr>
        <p:spPr>
          <a:xfrm>
            <a:off x="7625448" y="6016667"/>
            <a:ext cx="1241425" cy="735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89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42EE-39BC-001C-5CB4-7E42642B3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E7C22-3AEE-4CF4-1D27-643FAAAF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and label various reproductive structures in sow and boar reproductive tracts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Explain the purpose of reproductive structures to better understand the A.I. and semen collection processes</a:t>
            </a:r>
          </a:p>
          <a:p>
            <a:endParaRPr lang="en-US" dirty="0"/>
          </a:p>
          <a:p>
            <a:r>
              <a:rPr lang="en-US" dirty="0"/>
              <a:t>Understand the importance of correctly reading ultrasounds in sows and semen quality in boars </a:t>
            </a:r>
          </a:p>
        </p:txBody>
      </p:sp>
    </p:spTree>
    <p:extLst>
      <p:ext uri="{BB962C8B-B14F-4D97-AF65-F5344CB8AC3E}">
        <p14:creationId xmlns:p14="http://schemas.microsoft.com/office/powerpoint/2010/main" val="3078262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4A891-9D85-94F4-24DC-E16EFAECE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Ultrasounds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ollage of images of a baby&#10;&#10;Description automatically generated">
            <a:extLst>
              <a:ext uri="{FF2B5EF4-FFF2-40B4-BE49-F238E27FC236}">
                <a16:creationId xmlns:a16="http://schemas.microsoft.com/office/drawing/2014/main" id="{CD069BC2-FB5E-688F-D1EB-DC58F1313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2"/>
          <a:stretch/>
        </p:blipFill>
        <p:spPr>
          <a:xfrm>
            <a:off x="2503523" y="2703984"/>
            <a:ext cx="7894241" cy="40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26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24018-CC18-9F34-950C-E645D78D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Semen Quality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FDFF-D645-2EC8-3FB9-8DD0A39AA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/>
              <a:t>Motility: Normal movement of the sperm cells, Normal &gt;80%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Morphology: Normal shape &amp; structure of the sperm cells, 80-90%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Volume: 200-400 ML per ejaculate or 20 doses/ejaculate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/>
              <a:t>Concentration: Measurement of total sperm cells in the ejaculate, 60-130 billion (3 billion sperm per dose of semen)</a:t>
            </a:r>
          </a:p>
        </p:txBody>
      </p:sp>
      <p:pic>
        <p:nvPicPr>
          <p:cNvPr id="7" name="Picture 6" descr="A group of sperm cells&#10;&#10;Description automatically generated">
            <a:extLst>
              <a:ext uri="{FF2B5EF4-FFF2-40B4-BE49-F238E27FC236}">
                <a16:creationId xmlns:a16="http://schemas.microsoft.com/office/drawing/2014/main" id="{E6A7EE5E-2D13-F8D2-7ACF-43A92B26A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r="24449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82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1024E-C639-B534-AAF8-62281DAE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Example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642F4-5AFE-F5B2-EB8C-BE9CC8D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en-US" sz="3200" dirty="0"/>
              <a:t>Take a brief sample quiz to see what you learned and remembered about swine reproduction!</a:t>
            </a:r>
            <a:endParaRPr lang="en-US" sz="3200" dirty="0">
              <a:hlinkClick r:id="rId2"/>
            </a:endParaRPr>
          </a:p>
          <a:p>
            <a:endParaRPr lang="en-US" sz="2000" dirty="0"/>
          </a:p>
        </p:txBody>
      </p:sp>
      <p:pic>
        <p:nvPicPr>
          <p:cNvPr id="5" name="Picture 4" descr="A paper with a pencil&#10;&#10;Description automatically generated">
            <a:extLst>
              <a:ext uri="{FF2B5EF4-FFF2-40B4-BE49-F238E27FC236}">
                <a16:creationId xmlns:a16="http://schemas.microsoft.com/office/drawing/2014/main" id="{8729046F-4E30-FD84-7030-1F0FB6E10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037464"/>
            <a:ext cx="4747547" cy="48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9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3543-8417-927C-4D48-F188826D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Is this sow ultrasound Bred or Open?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D6E9BD-EB88-7B85-429F-B6618111C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20880"/>
            <a:ext cx="733425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281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A3543-8417-927C-4D48-F188826D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Is this sow ultrasound </a:t>
            </a:r>
            <a:r>
              <a:rPr lang="en-US" b="1" dirty="0">
                <a:solidFill>
                  <a:srgbClr val="FF0000"/>
                </a:solidFill>
              </a:rPr>
              <a:t>Bred</a:t>
            </a:r>
            <a:r>
              <a:rPr lang="en-US" dirty="0"/>
              <a:t> or Open?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D6E9BD-EB88-7B85-429F-B6618111C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20880"/>
            <a:ext cx="7334250" cy="38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6CFDEF-D701-FA15-E8C0-FCDF1BB3293F}"/>
              </a:ext>
            </a:extLst>
          </p:cNvPr>
          <p:cNvCxnSpPr>
            <a:cxnSpLocks/>
          </p:cNvCxnSpPr>
          <p:nvPr/>
        </p:nvCxnSpPr>
        <p:spPr>
          <a:xfrm>
            <a:off x="2043485" y="3077155"/>
            <a:ext cx="2767054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A46B54-5A35-93E7-585D-5983E00482B4}"/>
              </a:ext>
            </a:extLst>
          </p:cNvPr>
          <p:cNvCxnSpPr>
            <a:cxnSpLocks/>
          </p:cNvCxnSpPr>
          <p:nvPr/>
        </p:nvCxnSpPr>
        <p:spPr>
          <a:xfrm>
            <a:off x="3499899" y="2514600"/>
            <a:ext cx="2767054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10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5578-200A-254F-FE07-9BFCA538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Which of the following images represents the ovaries? </a:t>
            </a:r>
          </a:p>
        </p:txBody>
      </p:sp>
      <p:pic>
        <p:nvPicPr>
          <p:cNvPr id="5" name="Content Placeholder 4" descr="A close-up of a pink intestine&#10;&#10;Description automatically generated">
            <a:extLst>
              <a:ext uri="{FF2B5EF4-FFF2-40B4-BE49-F238E27FC236}">
                <a16:creationId xmlns:a16="http://schemas.microsoft.com/office/drawing/2014/main" id="{5F2928DB-E96B-2E27-3676-7FF54631C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8" b="8639"/>
          <a:stretch/>
        </p:blipFill>
        <p:spPr>
          <a:xfrm>
            <a:off x="353300" y="2509886"/>
            <a:ext cx="4291425" cy="3099063"/>
          </a:xfrm>
        </p:spPr>
      </p:pic>
      <p:pic>
        <p:nvPicPr>
          <p:cNvPr id="7" name="Picture 6" descr="Close-up of a human body&#10;&#10;Description automatically generated">
            <a:extLst>
              <a:ext uri="{FF2B5EF4-FFF2-40B4-BE49-F238E27FC236}">
                <a16:creationId xmlns:a16="http://schemas.microsoft.com/office/drawing/2014/main" id="{10ED64AD-EFE3-42D3-E10B-89E1D34A7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/>
        </p:blipFill>
        <p:spPr>
          <a:xfrm>
            <a:off x="5897153" y="2598262"/>
            <a:ext cx="1861106" cy="2922309"/>
          </a:xfrm>
          <a:prstGeom prst="rect">
            <a:avLst/>
          </a:prstGeom>
        </p:spPr>
      </p:pic>
      <p:pic>
        <p:nvPicPr>
          <p:cNvPr id="9" name="Picture 8" descr="A diagram of a uterine horn&#10;&#10;Description automatically generated">
            <a:extLst>
              <a:ext uri="{FF2B5EF4-FFF2-40B4-BE49-F238E27FC236}">
                <a16:creationId xmlns:a16="http://schemas.microsoft.com/office/drawing/2014/main" id="{4886F4B6-E5C0-0902-C8D7-EAA547855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21986" r="20467" b="18771"/>
          <a:stretch/>
        </p:blipFill>
        <p:spPr>
          <a:xfrm>
            <a:off x="9010687" y="2684323"/>
            <a:ext cx="2343113" cy="2836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88E4B-B71D-4375-B88F-E6BCC6C803C1}"/>
              </a:ext>
            </a:extLst>
          </p:cNvPr>
          <p:cNvSpPr txBox="1"/>
          <p:nvPr/>
        </p:nvSpPr>
        <p:spPr>
          <a:xfrm>
            <a:off x="1970202" y="5636818"/>
            <a:ext cx="198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A62CE-0BAE-08EC-B36D-86F1339BFA5F}"/>
              </a:ext>
            </a:extLst>
          </p:cNvPr>
          <p:cNvSpPr txBox="1"/>
          <p:nvPr/>
        </p:nvSpPr>
        <p:spPr>
          <a:xfrm>
            <a:off x="6395418" y="5520570"/>
            <a:ext cx="198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869D9-0DA9-2C93-183F-78E1AA7AD176}"/>
              </a:ext>
            </a:extLst>
          </p:cNvPr>
          <p:cNvSpPr txBox="1"/>
          <p:nvPr/>
        </p:nvSpPr>
        <p:spPr>
          <a:xfrm>
            <a:off x="9937423" y="5520571"/>
            <a:ext cx="1989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87955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5578-200A-254F-FE07-9BFCA538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Which of the following images represents the ovaries? </a:t>
            </a:r>
          </a:p>
        </p:txBody>
      </p:sp>
      <p:pic>
        <p:nvPicPr>
          <p:cNvPr id="5" name="Content Placeholder 4" descr="A close-up of a pink intestine&#10;&#10;Description automatically generated">
            <a:extLst>
              <a:ext uri="{FF2B5EF4-FFF2-40B4-BE49-F238E27FC236}">
                <a16:creationId xmlns:a16="http://schemas.microsoft.com/office/drawing/2014/main" id="{5F2928DB-E96B-2E27-3676-7FF54631C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8" b="8639"/>
          <a:stretch/>
        </p:blipFill>
        <p:spPr>
          <a:xfrm>
            <a:off x="353300" y="2509886"/>
            <a:ext cx="4291425" cy="3099063"/>
          </a:xfrm>
        </p:spPr>
      </p:pic>
      <p:pic>
        <p:nvPicPr>
          <p:cNvPr id="7" name="Picture 6" descr="Close-up of a human body&#10;&#10;Description automatically generated">
            <a:extLst>
              <a:ext uri="{FF2B5EF4-FFF2-40B4-BE49-F238E27FC236}">
                <a16:creationId xmlns:a16="http://schemas.microsoft.com/office/drawing/2014/main" id="{10ED64AD-EFE3-42D3-E10B-89E1D34A7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/>
        </p:blipFill>
        <p:spPr>
          <a:xfrm>
            <a:off x="5897153" y="2598262"/>
            <a:ext cx="1861106" cy="2922309"/>
          </a:xfrm>
          <a:prstGeom prst="rect">
            <a:avLst/>
          </a:prstGeom>
        </p:spPr>
      </p:pic>
      <p:pic>
        <p:nvPicPr>
          <p:cNvPr id="9" name="Picture 8" descr="A diagram of a uterine horn&#10;&#10;Description automatically generated">
            <a:extLst>
              <a:ext uri="{FF2B5EF4-FFF2-40B4-BE49-F238E27FC236}">
                <a16:creationId xmlns:a16="http://schemas.microsoft.com/office/drawing/2014/main" id="{4886F4B6-E5C0-0902-C8D7-EAA547855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21986" r="20467" b="18771"/>
          <a:stretch/>
        </p:blipFill>
        <p:spPr>
          <a:xfrm>
            <a:off x="9010687" y="2684323"/>
            <a:ext cx="2343113" cy="28362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C88E4B-B71D-4375-B88F-E6BCC6C803C1}"/>
              </a:ext>
            </a:extLst>
          </p:cNvPr>
          <p:cNvSpPr txBox="1"/>
          <p:nvPr/>
        </p:nvSpPr>
        <p:spPr>
          <a:xfrm>
            <a:off x="265522" y="5636818"/>
            <a:ext cx="4212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A. Ovaries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A62CE-0BAE-08EC-B36D-86F1339BFA5F}"/>
              </a:ext>
            </a:extLst>
          </p:cNvPr>
          <p:cNvSpPr txBox="1"/>
          <p:nvPr/>
        </p:nvSpPr>
        <p:spPr>
          <a:xfrm>
            <a:off x="5643924" y="5520571"/>
            <a:ext cx="345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B. Cervix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869D9-0DA9-2C93-183F-78E1AA7AD176}"/>
              </a:ext>
            </a:extLst>
          </p:cNvPr>
          <p:cNvSpPr txBox="1"/>
          <p:nvPr/>
        </p:nvSpPr>
        <p:spPr>
          <a:xfrm>
            <a:off x="8929315" y="5520571"/>
            <a:ext cx="3967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C. Oviduct</a:t>
            </a:r>
          </a:p>
        </p:txBody>
      </p:sp>
    </p:spTree>
    <p:extLst>
      <p:ext uri="{BB962C8B-B14F-4D97-AF65-F5344CB8AC3E}">
        <p14:creationId xmlns:p14="http://schemas.microsoft.com/office/powerpoint/2010/main" val="196545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1C74-26A8-9657-FDC2-2FAF2748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00062"/>
            <a:ext cx="1112387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3. What is the correct terminology for inserting boar semen into the reproductive tract of a gilt or sow</a:t>
            </a:r>
            <a:br>
              <a:rPr lang="en-US" dirty="0"/>
            </a:br>
            <a:endParaRPr lang="en-US" dirty="0"/>
          </a:p>
        </p:txBody>
      </p:sp>
      <p:sp>
        <p:nvSpPr>
          <p:cNvPr id="7" name="Rounded Rectangle 6">
            <a:hlinkClick r:id="" action="ppaction://noaction"/>
            <a:extLst>
              <a:ext uri="{FF2B5EF4-FFF2-40B4-BE49-F238E27FC236}">
                <a16:creationId xmlns:a16="http://schemas.microsoft.com/office/drawing/2014/main" id="{748E1D87-B80E-98C7-AFC6-AA38C2E1206E}"/>
              </a:ext>
            </a:extLst>
          </p:cNvPr>
          <p:cNvSpPr/>
          <p:nvPr/>
        </p:nvSpPr>
        <p:spPr>
          <a:xfrm>
            <a:off x="5919746" y="1825625"/>
            <a:ext cx="4043238" cy="176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Fertilization</a:t>
            </a:r>
          </a:p>
        </p:txBody>
      </p:sp>
      <p:sp>
        <p:nvSpPr>
          <p:cNvPr id="8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08E6F9E7-D9F7-7F8E-90FB-ADBD218C84F1}"/>
              </a:ext>
            </a:extLst>
          </p:cNvPr>
          <p:cNvSpPr/>
          <p:nvPr/>
        </p:nvSpPr>
        <p:spPr>
          <a:xfrm>
            <a:off x="841512" y="4562723"/>
            <a:ext cx="3692769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Artificial Insemination</a:t>
            </a:r>
          </a:p>
        </p:txBody>
      </p:sp>
      <p:sp>
        <p:nvSpPr>
          <p:cNvPr id="9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A1555A73-26A1-75D3-BA32-2C71D03AD277}"/>
              </a:ext>
            </a:extLst>
          </p:cNvPr>
          <p:cNvSpPr/>
          <p:nvPr/>
        </p:nvSpPr>
        <p:spPr>
          <a:xfrm>
            <a:off x="5919744" y="4467308"/>
            <a:ext cx="4043239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Gestation</a:t>
            </a:r>
          </a:p>
        </p:txBody>
      </p:sp>
      <p:sp>
        <p:nvSpPr>
          <p:cNvPr id="10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675D1670-0259-A2B2-BEEF-C4B79774031D}"/>
              </a:ext>
            </a:extLst>
          </p:cNvPr>
          <p:cNvSpPr/>
          <p:nvPr/>
        </p:nvSpPr>
        <p:spPr>
          <a:xfrm>
            <a:off x="841511" y="1825625"/>
            <a:ext cx="3692769" cy="176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Ovulation</a:t>
            </a:r>
          </a:p>
        </p:txBody>
      </p:sp>
    </p:spTree>
    <p:extLst>
      <p:ext uri="{BB962C8B-B14F-4D97-AF65-F5344CB8AC3E}">
        <p14:creationId xmlns:p14="http://schemas.microsoft.com/office/powerpoint/2010/main" val="264598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1C74-26A8-9657-FDC2-2FAF2748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00062"/>
            <a:ext cx="1112387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3. What is the correct terminology for inserting boar semen into the reproductive tract of a gilt or sow</a:t>
            </a:r>
            <a:br>
              <a:rPr lang="en-US" dirty="0"/>
            </a:br>
            <a:endParaRPr lang="en-US" dirty="0"/>
          </a:p>
        </p:txBody>
      </p:sp>
      <p:sp>
        <p:nvSpPr>
          <p:cNvPr id="7" name="Rounded Rectangle 6">
            <a:hlinkClick r:id="" action="ppaction://noaction"/>
            <a:extLst>
              <a:ext uri="{FF2B5EF4-FFF2-40B4-BE49-F238E27FC236}">
                <a16:creationId xmlns:a16="http://schemas.microsoft.com/office/drawing/2014/main" id="{748E1D87-B80E-98C7-AFC6-AA38C2E1206E}"/>
              </a:ext>
            </a:extLst>
          </p:cNvPr>
          <p:cNvSpPr/>
          <p:nvPr/>
        </p:nvSpPr>
        <p:spPr>
          <a:xfrm>
            <a:off x="5919746" y="1825625"/>
            <a:ext cx="4043238" cy="176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Fertilization</a:t>
            </a:r>
          </a:p>
        </p:txBody>
      </p:sp>
      <p:sp>
        <p:nvSpPr>
          <p:cNvPr id="8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08E6F9E7-D9F7-7F8E-90FB-ADBD218C84F1}"/>
              </a:ext>
            </a:extLst>
          </p:cNvPr>
          <p:cNvSpPr/>
          <p:nvPr/>
        </p:nvSpPr>
        <p:spPr>
          <a:xfrm>
            <a:off x="841512" y="4562723"/>
            <a:ext cx="3692769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Artificial Insemination</a:t>
            </a:r>
          </a:p>
        </p:txBody>
      </p:sp>
      <p:sp>
        <p:nvSpPr>
          <p:cNvPr id="9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A1555A73-26A1-75D3-BA32-2C71D03AD277}"/>
              </a:ext>
            </a:extLst>
          </p:cNvPr>
          <p:cNvSpPr/>
          <p:nvPr/>
        </p:nvSpPr>
        <p:spPr>
          <a:xfrm>
            <a:off x="5919744" y="4467308"/>
            <a:ext cx="4043239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Gestation</a:t>
            </a:r>
          </a:p>
        </p:txBody>
      </p:sp>
      <p:sp>
        <p:nvSpPr>
          <p:cNvPr id="10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675D1670-0259-A2B2-BEEF-C4B79774031D}"/>
              </a:ext>
            </a:extLst>
          </p:cNvPr>
          <p:cNvSpPr/>
          <p:nvPr/>
        </p:nvSpPr>
        <p:spPr>
          <a:xfrm>
            <a:off x="841511" y="1825625"/>
            <a:ext cx="3692769" cy="176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Ovulation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DFDB39-4E51-EE58-0141-74A576B9CA81}"/>
              </a:ext>
            </a:extLst>
          </p:cNvPr>
          <p:cNvSpPr/>
          <p:nvPr/>
        </p:nvSpPr>
        <p:spPr>
          <a:xfrm>
            <a:off x="596348" y="4341412"/>
            <a:ext cx="4468633" cy="240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1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diagram of the human body&#10;&#10;Description automatically generated">
            <a:extLst>
              <a:ext uri="{FF2B5EF4-FFF2-40B4-BE49-F238E27FC236}">
                <a16:creationId xmlns:a16="http://schemas.microsoft.com/office/drawing/2014/main" id="{BA64A87D-A086-5946-C3D2-A74DE2F38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26867" r="13768" b="11585"/>
          <a:stretch/>
        </p:blipFill>
        <p:spPr>
          <a:xfrm>
            <a:off x="2792134" y="2237016"/>
            <a:ext cx="3918767" cy="27720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B5578-200A-254F-FE07-9BFCA538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Which of the following letters represents the testes?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88E4B-B71D-4375-B88F-E6BCC6C803C1}"/>
              </a:ext>
            </a:extLst>
          </p:cNvPr>
          <p:cNvSpPr txBox="1"/>
          <p:nvPr/>
        </p:nvSpPr>
        <p:spPr>
          <a:xfrm>
            <a:off x="2566552" y="3385662"/>
            <a:ext cx="85251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2A62CE-0BAE-08EC-B36D-86F1339BFA5F}"/>
              </a:ext>
            </a:extLst>
          </p:cNvPr>
          <p:cNvSpPr txBox="1"/>
          <p:nvPr/>
        </p:nvSpPr>
        <p:spPr>
          <a:xfrm>
            <a:off x="4491396" y="3808738"/>
            <a:ext cx="84822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C869D9-0DA9-2C93-183F-78E1AA7AD176}"/>
              </a:ext>
            </a:extLst>
          </p:cNvPr>
          <p:cNvSpPr txBox="1"/>
          <p:nvPr/>
        </p:nvSpPr>
        <p:spPr>
          <a:xfrm>
            <a:off x="5492646" y="4299730"/>
            <a:ext cx="772984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976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8CDA-544F-AB23-471B-B811B718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swine reproduction important?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0548-D582-6760-41AB-610B7C368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Reproduction is utilized to create the next generation and capitalizes on genetic opportunities</a:t>
            </a:r>
          </a:p>
          <a:p>
            <a:endParaRPr lang="en-US" dirty="0"/>
          </a:p>
          <a:p>
            <a:r>
              <a:rPr lang="en-US" dirty="0"/>
              <a:t>Various reproductive structures serve different purposes in the field of reproduction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as producers want to be as efficient as possible, with large litters, as often as possible</a:t>
            </a:r>
          </a:p>
        </p:txBody>
      </p:sp>
    </p:spTree>
    <p:extLst>
      <p:ext uri="{BB962C8B-B14F-4D97-AF65-F5344CB8AC3E}">
        <p14:creationId xmlns:p14="http://schemas.microsoft.com/office/powerpoint/2010/main" val="1823137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diagram of the human body&#10;&#10;Description automatically generated">
            <a:extLst>
              <a:ext uri="{FF2B5EF4-FFF2-40B4-BE49-F238E27FC236}">
                <a16:creationId xmlns:a16="http://schemas.microsoft.com/office/drawing/2014/main" id="{BA64A87D-A086-5946-C3D2-A74DE2F38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04" r="204" b="349"/>
          <a:stretch/>
        </p:blipFill>
        <p:spPr>
          <a:xfrm>
            <a:off x="1518700" y="2115047"/>
            <a:ext cx="7744570" cy="45845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B5578-200A-254F-FE07-9BFCA538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Which of the following letters represents the Testes?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88E4B-B71D-4375-B88F-E6BCC6C803C1}"/>
              </a:ext>
            </a:extLst>
          </p:cNvPr>
          <p:cNvSpPr txBox="1"/>
          <p:nvPr/>
        </p:nvSpPr>
        <p:spPr>
          <a:xfrm>
            <a:off x="3638886" y="1027906"/>
            <a:ext cx="85251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72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62941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1C74-26A8-9657-FDC2-2FAF2748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00062"/>
            <a:ext cx="1112387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5. What is the correct terminology for the movement explaining why sperm must swim for fertility? </a:t>
            </a:r>
            <a:br>
              <a:rPr lang="en-US" dirty="0"/>
            </a:br>
            <a:endParaRPr lang="en-US" dirty="0"/>
          </a:p>
        </p:txBody>
      </p:sp>
      <p:sp>
        <p:nvSpPr>
          <p:cNvPr id="7" name="Rounded Rectangle 6">
            <a:hlinkClick r:id="" action="ppaction://noaction"/>
            <a:extLst>
              <a:ext uri="{FF2B5EF4-FFF2-40B4-BE49-F238E27FC236}">
                <a16:creationId xmlns:a16="http://schemas.microsoft.com/office/drawing/2014/main" id="{748E1D87-B80E-98C7-AFC6-AA38C2E1206E}"/>
              </a:ext>
            </a:extLst>
          </p:cNvPr>
          <p:cNvSpPr/>
          <p:nvPr/>
        </p:nvSpPr>
        <p:spPr>
          <a:xfrm>
            <a:off x="5919746" y="1825625"/>
            <a:ext cx="4043238" cy="176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Motility</a:t>
            </a:r>
          </a:p>
        </p:txBody>
      </p:sp>
      <p:sp>
        <p:nvSpPr>
          <p:cNvPr id="8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08E6F9E7-D9F7-7F8E-90FB-ADBD218C84F1}"/>
              </a:ext>
            </a:extLst>
          </p:cNvPr>
          <p:cNvSpPr/>
          <p:nvPr/>
        </p:nvSpPr>
        <p:spPr>
          <a:xfrm>
            <a:off x="841512" y="4562723"/>
            <a:ext cx="3841806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Concentration</a:t>
            </a:r>
          </a:p>
        </p:txBody>
      </p:sp>
      <p:sp>
        <p:nvSpPr>
          <p:cNvPr id="9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A1555A73-26A1-75D3-BA32-2C71D03AD277}"/>
              </a:ext>
            </a:extLst>
          </p:cNvPr>
          <p:cNvSpPr/>
          <p:nvPr/>
        </p:nvSpPr>
        <p:spPr>
          <a:xfrm>
            <a:off x="5919744" y="4467308"/>
            <a:ext cx="4043239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Volume</a:t>
            </a:r>
          </a:p>
        </p:txBody>
      </p:sp>
      <p:sp>
        <p:nvSpPr>
          <p:cNvPr id="10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675D1670-0259-A2B2-BEEF-C4B79774031D}"/>
              </a:ext>
            </a:extLst>
          </p:cNvPr>
          <p:cNvSpPr/>
          <p:nvPr/>
        </p:nvSpPr>
        <p:spPr>
          <a:xfrm>
            <a:off x="841511" y="1825625"/>
            <a:ext cx="3692769" cy="176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Morphology</a:t>
            </a:r>
          </a:p>
        </p:txBody>
      </p:sp>
    </p:spTree>
    <p:extLst>
      <p:ext uri="{BB962C8B-B14F-4D97-AF65-F5344CB8AC3E}">
        <p14:creationId xmlns:p14="http://schemas.microsoft.com/office/powerpoint/2010/main" val="1794965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1C74-26A8-9657-FDC2-2FAF2748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00062"/>
            <a:ext cx="1112387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5. What is the correct terminology for the movement explaining why sperm must swim for fertility? </a:t>
            </a:r>
            <a:br>
              <a:rPr lang="en-US" dirty="0"/>
            </a:br>
            <a:endParaRPr lang="en-US" dirty="0"/>
          </a:p>
        </p:txBody>
      </p:sp>
      <p:sp>
        <p:nvSpPr>
          <p:cNvPr id="7" name="Rounded Rectangle 6">
            <a:hlinkClick r:id="" action="ppaction://noaction"/>
            <a:extLst>
              <a:ext uri="{FF2B5EF4-FFF2-40B4-BE49-F238E27FC236}">
                <a16:creationId xmlns:a16="http://schemas.microsoft.com/office/drawing/2014/main" id="{748E1D87-B80E-98C7-AFC6-AA38C2E1206E}"/>
              </a:ext>
            </a:extLst>
          </p:cNvPr>
          <p:cNvSpPr/>
          <p:nvPr/>
        </p:nvSpPr>
        <p:spPr>
          <a:xfrm>
            <a:off x="5919746" y="1825625"/>
            <a:ext cx="4043238" cy="176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Motility</a:t>
            </a:r>
          </a:p>
        </p:txBody>
      </p:sp>
      <p:sp>
        <p:nvSpPr>
          <p:cNvPr id="8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08E6F9E7-D9F7-7F8E-90FB-ADBD218C84F1}"/>
              </a:ext>
            </a:extLst>
          </p:cNvPr>
          <p:cNvSpPr/>
          <p:nvPr/>
        </p:nvSpPr>
        <p:spPr>
          <a:xfrm>
            <a:off x="841512" y="4562723"/>
            <a:ext cx="3841806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Concentration</a:t>
            </a:r>
          </a:p>
        </p:txBody>
      </p:sp>
      <p:sp>
        <p:nvSpPr>
          <p:cNvPr id="9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A1555A73-26A1-75D3-BA32-2C71D03AD277}"/>
              </a:ext>
            </a:extLst>
          </p:cNvPr>
          <p:cNvSpPr/>
          <p:nvPr/>
        </p:nvSpPr>
        <p:spPr>
          <a:xfrm>
            <a:off x="5919744" y="4467308"/>
            <a:ext cx="4043239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Volume</a:t>
            </a:r>
          </a:p>
        </p:txBody>
      </p:sp>
      <p:sp>
        <p:nvSpPr>
          <p:cNvPr id="10" name="Rounded Rectangle 4">
            <a:hlinkClick r:id="" action="ppaction://noaction"/>
            <a:extLst>
              <a:ext uri="{FF2B5EF4-FFF2-40B4-BE49-F238E27FC236}">
                <a16:creationId xmlns:a16="http://schemas.microsoft.com/office/drawing/2014/main" id="{675D1670-0259-A2B2-BEEF-C4B79774031D}"/>
              </a:ext>
            </a:extLst>
          </p:cNvPr>
          <p:cNvSpPr/>
          <p:nvPr/>
        </p:nvSpPr>
        <p:spPr>
          <a:xfrm>
            <a:off x="841511" y="1825625"/>
            <a:ext cx="3692769" cy="1766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charset="0"/>
                <a:ea typeface="Times New Roman" charset="0"/>
                <a:cs typeface="Times New Roman" charset="0"/>
              </a:rPr>
              <a:t>Morphology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F8552E2-7A56-F3DB-06B4-B2B81BA6FAF9}"/>
              </a:ext>
            </a:extLst>
          </p:cNvPr>
          <p:cNvSpPr/>
          <p:nvPr/>
        </p:nvSpPr>
        <p:spPr>
          <a:xfrm>
            <a:off x="5844209" y="1628230"/>
            <a:ext cx="4468633" cy="2401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02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3B2A-0464-B557-CFE6-6FA5E39B0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76" y="30494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completed the </a:t>
            </a:r>
            <a:b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“Reproduction”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Skillathon</a:t>
            </a:r>
            <a:b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Resource! Check out our other </a:t>
            </a:r>
            <a:b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resources to become a real expert!</a:t>
            </a:r>
            <a:b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E81EF9-DA45-DD74-10F6-E9385BD5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036" y="1529615"/>
            <a:ext cx="3737164" cy="247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96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54AA-699D-5D0E-9C35-E120EC19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to Know!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F219-D1C5-7122-6A66-0981B70DA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35" y="177103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u="sng" dirty="0"/>
              <a:t>Estrus</a:t>
            </a:r>
            <a:r>
              <a:rPr lang="en-US" dirty="0"/>
              <a:t>: 2–3-day time period where female is receptive to male. ”Heat” 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Estrous</a:t>
            </a:r>
            <a:r>
              <a:rPr lang="en-US" dirty="0"/>
              <a:t>: 18–24-day cycle (21-day average). 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Artificial Insemination</a:t>
            </a:r>
            <a:r>
              <a:rPr lang="en-US" dirty="0"/>
              <a:t>: Inserting boar semen into the reproductive tract of a gilt or sow</a:t>
            </a:r>
          </a:p>
          <a:p>
            <a:pPr>
              <a:lnSpc>
                <a:spcPct val="100000"/>
              </a:lnSpc>
            </a:pPr>
            <a:r>
              <a:rPr lang="en-US" u="sng" dirty="0" err="1"/>
              <a:t>Spirette</a:t>
            </a:r>
            <a:r>
              <a:rPr lang="en-US" dirty="0"/>
              <a:t>: Spiral-shaped plastic insemination rod 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Ovulation</a:t>
            </a:r>
            <a:r>
              <a:rPr lang="en-US" dirty="0"/>
              <a:t>: Occurs during estrus when female releases 15-24 ova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Gestation</a:t>
            </a:r>
            <a:r>
              <a:rPr lang="en-US" dirty="0"/>
              <a:t>: The term for pregnancy, 114 days, or 3 months, 3 weeks, and 3 days  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Lactation</a:t>
            </a:r>
            <a:r>
              <a:rPr lang="en-US" dirty="0"/>
              <a:t>: The time the mother produces milk for nursing offspring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1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0284A-9323-C00B-0417-09B1AABD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Gilt &amp; Sow Anatomy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BC21-48A7-3B26-B1C8-112A367C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>
              <a:effectLst/>
              <a:hlinkClick r:id="rId2"/>
            </a:endParaRPr>
          </a:p>
          <a:p>
            <a:endParaRPr lang="en-US" sz="2200"/>
          </a:p>
        </p:txBody>
      </p:sp>
      <p:pic>
        <p:nvPicPr>
          <p:cNvPr id="7" name="Picture 6" descr="Diagram of the uterus and urinary system&#10;&#10;Description automatically generated">
            <a:extLst>
              <a:ext uri="{FF2B5EF4-FFF2-40B4-BE49-F238E27FC236}">
                <a16:creationId xmlns:a16="http://schemas.microsoft.com/office/drawing/2014/main" id="{F6D23469-B8EA-9870-F7F7-A839B9A86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871404"/>
            <a:ext cx="6903720" cy="511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2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Uterine Horns</a:t>
            </a:r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B89705A-75BC-1D98-827F-B9C2ED7C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62" y="2833938"/>
            <a:ext cx="5752462" cy="40719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Female swine have two uterine horns. Each is 2-3 feet in length when the sow is not pregnant (open). The uterine horns are a passageway for sperm to reach the oviduct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346649" y="402433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76397" y="4807187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5668936" y="6387847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Ovaries</a:t>
            </a:r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B89705A-75BC-1D98-827F-B9C2ED7C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08" y="2771203"/>
            <a:ext cx="5752462" cy="40719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Are the main structures of the female reproductive tract and have two functions: produce ova (the female germ cells) and to produce the hormones progesterone and estrogen.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346649" y="402433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5668936" y="6387847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9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Oviducts</a:t>
            </a:r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B89705A-75BC-1D98-827F-B9C2ED7C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63" y="2786033"/>
            <a:ext cx="5752462" cy="40719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Are the site where fertilization occurs. They are about 6-10 inches long and connect the ovaries to the uterine horns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439273" y="3979240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7357905" y="6357984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5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D245-05FF-FA1D-DE60-8FB879FF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Cervix</a:t>
            </a:r>
          </a:p>
        </p:txBody>
      </p:sp>
      <p:pic>
        <p:nvPicPr>
          <p:cNvPr id="5" name="Content Placeholder 4" descr="A diagram of a human body&#10;&#10;Description automatically generated">
            <a:extLst>
              <a:ext uri="{FF2B5EF4-FFF2-40B4-BE49-F238E27FC236}">
                <a16:creationId xmlns:a16="http://schemas.microsoft.com/office/drawing/2014/main" id="{CB89705A-75BC-1D98-827F-B9C2ED7CF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374" y="2714799"/>
            <a:ext cx="5752462" cy="407196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5A13D37-4F18-025F-0130-7892A73A92E8}"/>
              </a:ext>
            </a:extLst>
          </p:cNvPr>
          <p:cNvSpPr txBox="1">
            <a:spLocks/>
          </p:cNvSpPr>
          <p:nvPr/>
        </p:nvSpPr>
        <p:spPr>
          <a:xfrm>
            <a:off x="330724" y="1389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the muscle located between the vagina and the uterine body. The cervix is the site  where semen is deposited during natural mating and traditional A.I.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00AF6-8A81-1508-BAD2-ED2A017484BF}"/>
              </a:ext>
            </a:extLst>
          </p:cNvPr>
          <p:cNvSpPr/>
          <p:nvPr/>
        </p:nvSpPr>
        <p:spPr>
          <a:xfrm>
            <a:off x="5627802" y="2833938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927816-2ED2-3AB6-F2E7-22CEF0DBE2F1}"/>
              </a:ext>
            </a:extLst>
          </p:cNvPr>
          <p:cNvSpPr/>
          <p:nvPr/>
        </p:nvSpPr>
        <p:spPr>
          <a:xfrm>
            <a:off x="8439273" y="3979240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97273-4409-07E8-28D7-86A5A2B251F0}"/>
              </a:ext>
            </a:extLst>
          </p:cNvPr>
          <p:cNvSpPr/>
          <p:nvPr/>
        </p:nvSpPr>
        <p:spPr>
          <a:xfrm>
            <a:off x="1112786" y="3540039"/>
            <a:ext cx="3007151" cy="698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3D2D96-C26F-7515-81FE-3E871743BACF}"/>
              </a:ext>
            </a:extLst>
          </p:cNvPr>
          <p:cNvSpPr/>
          <p:nvPr/>
        </p:nvSpPr>
        <p:spPr>
          <a:xfrm>
            <a:off x="1247764" y="4822016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56239F-36EB-0576-94A4-5FE6F0E8974E}"/>
              </a:ext>
            </a:extLst>
          </p:cNvPr>
          <p:cNvSpPr/>
          <p:nvPr/>
        </p:nvSpPr>
        <p:spPr>
          <a:xfrm>
            <a:off x="4084948" y="6345262"/>
            <a:ext cx="3007151" cy="484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7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800</Words>
  <Application>Microsoft Office PowerPoint</Application>
  <PresentationFormat>Widescreen</PresentationFormat>
  <Paragraphs>99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2023 Swine Reproductive Anatomy</vt:lpstr>
      <vt:lpstr>Learning Outcomes</vt:lpstr>
      <vt:lpstr>Why is swine reproduction important? </vt:lpstr>
      <vt:lpstr>Terms to Know!</vt:lpstr>
      <vt:lpstr>Gilt &amp; Sow Anatomy</vt:lpstr>
      <vt:lpstr>Uterine Horns</vt:lpstr>
      <vt:lpstr>Ovaries</vt:lpstr>
      <vt:lpstr>Oviducts</vt:lpstr>
      <vt:lpstr>Cervix</vt:lpstr>
      <vt:lpstr>Vulva</vt:lpstr>
      <vt:lpstr>Vagina</vt:lpstr>
      <vt:lpstr>Urethra</vt:lpstr>
      <vt:lpstr>Bladder</vt:lpstr>
      <vt:lpstr>Boar Anatomy</vt:lpstr>
      <vt:lpstr>Epididymis</vt:lpstr>
      <vt:lpstr>Scrotum</vt:lpstr>
      <vt:lpstr>Testes</vt:lpstr>
      <vt:lpstr>Spermatic Cord</vt:lpstr>
      <vt:lpstr>Vas Deferens</vt:lpstr>
      <vt:lpstr>Ultrasounds</vt:lpstr>
      <vt:lpstr>Semen Quality</vt:lpstr>
      <vt:lpstr>Example Questions</vt:lpstr>
      <vt:lpstr>1. Is this sow ultrasound Bred or Open? </vt:lpstr>
      <vt:lpstr>1. Is this sow ultrasound Bred or Open? </vt:lpstr>
      <vt:lpstr>2. Which of the following images represents the ovaries? </vt:lpstr>
      <vt:lpstr>2. Which of the following images represents the ovaries? </vt:lpstr>
      <vt:lpstr>3. What is the correct terminology for inserting boar semen into the reproductive tract of a gilt or sow </vt:lpstr>
      <vt:lpstr>3. What is the correct terminology for inserting boar semen into the reproductive tract of a gilt or sow </vt:lpstr>
      <vt:lpstr>4. Which of the following letters represents the testes? </vt:lpstr>
      <vt:lpstr>4. Which of the following letters represents the Testes? </vt:lpstr>
      <vt:lpstr>5. What is the correct terminology for the movement explaining why sperm must swim for fertility?  </vt:lpstr>
      <vt:lpstr>5. What is the correct terminology for the movement explaining why sperm must swim for fertility?  </vt:lpstr>
      <vt:lpstr>Great Job!      You have completed the  “Reproduction” Skillathon Resource! Check out our other  resources to become a real expert!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Swine Reproductive Anatomy</dc:title>
  <dc:creator>Cora Key</dc:creator>
  <cp:lastModifiedBy>Cora Key</cp:lastModifiedBy>
  <cp:revision>2</cp:revision>
  <dcterms:created xsi:type="dcterms:W3CDTF">2023-07-31T17:06:30Z</dcterms:created>
  <dcterms:modified xsi:type="dcterms:W3CDTF">2023-08-01T14:07:56Z</dcterms:modified>
</cp:coreProperties>
</file>